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624" r:id="rId2"/>
    <p:sldId id="263" r:id="rId3"/>
    <p:sldId id="274" r:id="rId4"/>
    <p:sldId id="264" r:id="rId5"/>
    <p:sldId id="625" r:id="rId6"/>
    <p:sldId id="616" r:id="rId7"/>
    <p:sldId id="627" r:id="rId8"/>
    <p:sldId id="583" r:id="rId9"/>
    <p:sldId id="628" r:id="rId10"/>
    <p:sldId id="270" r:id="rId11"/>
    <p:sldId id="626" r:id="rId12"/>
    <p:sldId id="629" r:id="rId13"/>
    <p:sldId id="597" r:id="rId14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847290-7F88-2546-7098-3BE21B7D932D}" v="777" dt="2023-10-19T20:26:37.960"/>
    <p1510:client id="{455A525A-4A75-E42B-C7FB-00193B164377}" v="346" dt="2023-10-19T16:24:54.613"/>
    <p1510:client id="{EA76B2C8-2E85-4049-8F56-D2DADA0A6DDB}" v="256" dt="2023-10-19T20:43:41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08D2E-73E9-5F4C-803E-2589A1B6412A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C8BC9-668B-F149-9770-972CD0F3B7E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94663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3;g157e0e4c5b2_0_198:notes">
            <a:extLst>
              <a:ext uri="{FF2B5EF4-FFF2-40B4-BE49-F238E27FC236}">
                <a16:creationId xmlns:a16="http://schemas.microsoft.com/office/drawing/2014/main" id="{EF7F23A1-5254-53FC-03CB-E350DB1DCE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Google Shape;124;g157e0e4c5b2_0_198:notes">
            <a:extLst>
              <a:ext uri="{FF2B5EF4-FFF2-40B4-BE49-F238E27FC236}">
                <a16:creationId xmlns:a16="http://schemas.microsoft.com/office/drawing/2014/main" id="{26417C98-4632-76F8-B767-E5877E89CA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B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4;g226d3a43903_1_21:notes">
            <a:extLst>
              <a:ext uri="{FF2B5EF4-FFF2-40B4-BE49-F238E27FC236}">
                <a16:creationId xmlns:a16="http://schemas.microsoft.com/office/drawing/2014/main" id="{48D3B904-0862-B159-4901-C7AB4627E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55;g226d3a43903_1_21:notes">
            <a:extLst>
              <a:ext uri="{FF2B5EF4-FFF2-40B4-BE49-F238E27FC236}">
                <a16:creationId xmlns:a16="http://schemas.microsoft.com/office/drawing/2014/main" id="{9BB44572-EE4C-23B6-4058-21961C15A9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50"/>
            <a:ext cx="5486400" cy="3600596"/>
          </a:xfrm>
        </p:spPr>
        <p:txBody>
          <a:bodyPr lIns="91321" tIns="45646" rIns="91321" bIns="45646"/>
          <a:lstStyle/>
          <a:p>
            <a:pPr marL="0" lvl="0" indent="0">
              <a:buNone/>
            </a:pPr>
            <a:r>
              <a:rPr lang="en-US"/>
              <a:t>MAAP Questions:</a:t>
            </a:r>
          </a:p>
          <a:p>
            <a:pPr lvl="0">
              <a:buAutoNum type="arabicPeriod"/>
            </a:pPr>
            <a:r>
              <a:rPr lang="en-US"/>
              <a:t>Where does MAAP end and our work with partners and governments begin? What should be underneath MAAP? </a:t>
            </a:r>
          </a:p>
        </p:txBody>
      </p:sp>
      <p:sp>
        <p:nvSpPr>
          <p:cNvPr id="4" name="Google Shape;156;g226d3a43903_1_21:notes">
            <a:extLst>
              <a:ext uri="{FF2B5EF4-FFF2-40B4-BE49-F238E27FC236}">
                <a16:creationId xmlns:a16="http://schemas.microsoft.com/office/drawing/2014/main" id="{10E2F182-F9B3-C29D-D878-85C43D1FF897}"/>
              </a:ext>
            </a:extLst>
          </p:cNvPr>
          <p:cNvSpPr txBox="1"/>
          <p:nvPr/>
        </p:nvSpPr>
        <p:spPr>
          <a:xfrm>
            <a:off x="3884608" y="8685218"/>
            <a:ext cx="2971800" cy="45900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321" tIns="45646" rIns="91321" bIns="45646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FEEFF0E-70C1-ED49-9405-0F2F8DA4EB48}" type="slidenum">
              <a:t>2</a:t>
            </a:fld>
            <a:endParaRPr lang="en-US" sz="14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g226d3a43903_1_85:notes">
            <a:extLst>
              <a:ext uri="{FF2B5EF4-FFF2-40B4-BE49-F238E27FC236}">
                <a16:creationId xmlns:a16="http://schemas.microsoft.com/office/drawing/2014/main" id="{7F3C6C23-C19A-E6A6-B853-9B19FCA8D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230;g226d3a43903_1_85:notes">
            <a:extLst>
              <a:ext uri="{FF2B5EF4-FFF2-40B4-BE49-F238E27FC236}">
                <a16:creationId xmlns:a16="http://schemas.microsoft.com/office/drawing/2014/main" id="{F40D06F8-D14C-4677-5B15-5CB07077D07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50"/>
            <a:ext cx="5486400" cy="3600596"/>
          </a:xfrm>
        </p:spPr>
        <p:txBody>
          <a:bodyPr lIns="91321" tIns="45646" rIns="91321" bIns="45646"/>
          <a:lstStyle/>
          <a:p>
            <a:pPr marL="0" lvl="0" indent="0">
              <a:buNone/>
            </a:pPr>
            <a:r>
              <a:rPr lang="en-US"/>
              <a:t>MAAP Questions:</a:t>
            </a:r>
          </a:p>
          <a:p>
            <a:pPr lvl="0">
              <a:buAutoNum type="arabicPeriod"/>
            </a:pPr>
            <a:r>
              <a:rPr lang="en-US"/>
              <a:t>Where does MAAP end and our work with partners and governments begin? What should be underneath MAAP? </a:t>
            </a:r>
          </a:p>
        </p:txBody>
      </p:sp>
      <p:sp>
        <p:nvSpPr>
          <p:cNvPr id="4" name="Google Shape;231;g226d3a43903_1_85:notes">
            <a:extLst>
              <a:ext uri="{FF2B5EF4-FFF2-40B4-BE49-F238E27FC236}">
                <a16:creationId xmlns:a16="http://schemas.microsoft.com/office/drawing/2014/main" id="{D7CBC87A-7E48-A9D0-D6FA-4293264657ED}"/>
              </a:ext>
            </a:extLst>
          </p:cNvPr>
          <p:cNvSpPr txBox="1"/>
          <p:nvPr/>
        </p:nvSpPr>
        <p:spPr>
          <a:xfrm>
            <a:off x="3884608" y="8685218"/>
            <a:ext cx="2971800" cy="45900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321" tIns="45646" rIns="91321" bIns="45646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382697E-DC08-1342-9112-623FE9B74B68}" type="slidenum">
              <a:t>3</a:t>
            </a:fld>
            <a:endParaRPr lang="en-US" sz="14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;g226d3a43903_1_27:notes">
            <a:extLst>
              <a:ext uri="{FF2B5EF4-FFF2-40B4-BE49-F238E27FC236}">
                <a16:creationId xmlns:a16="http://schemas.microsoft.com/office/drawing/2014/main" id="{8D1B9DB4-1090-045D-EBAC-03F5A851E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62;g226d3a43903_1_27:notes">
            <a:extLst>
              <a:ext uri="{FF2B5EF4-FFF2-40B4-BE49-F238E27FC236}">
                <a16:creationId xmlns:a16="http://schemas.microsoft.com/office/drawing/2014/main" id="{2700697F-9CBF-6B58-D9D4-06E5DE1C8D0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50"/>
            <a:ext cx="5486400" cy="3600596"/>
          </a:xfrm>
        </p:spPr>
        <p:txBody>
          <a:bodyPr lIns="91321" tIns="45646" rIns="91321" bIns="45646"/>
          <a:lstStyle/>
          <a:p>
            <a:pPr marL="0" lvl="0" indent="0">
              <a:buNone/>
            </a:pPr>
            <a:r>
              <a:rPr lang="en-US"/>
              <a:t>MAAP Questions:</a:t>
            </a:r>
          </a:p>
          <a:p>
            <a:pPr lvl="0">
              <a:buAutoNum type="arabicPeriod"/>
            </a:pPr>
            <a:r>
              <a:rPr lang="en-US"/>
              <a:t>Where does MAAP end and our work with partners and governments begin? What should be underneath MAAP? </a:t>
            </a:r>
          </a:p>
        </p:txBody>
      </p:sp>
      <p:sp>
        <p:nvSpPr>
          <p:cNvPr id="4" name="Google Shape;163;g226d3a43903_1_27:notes">
            <a:extLst>
              <a:ext uri="{FF2B5EF4-FFF2-40B4-BE49-F238E27FC236}">
                <a16:creationId xmlns:a16="http://schemas.microsoft.com/office/drawing/2014/main" id="{C058931D-892E-18BC-F365-52D7142D5AA5}"/>
              </a:ext>
            </a:extLst>
          </p:cNvPr>
          <p:cNvSpPr txBox="1"/>
          <p:nvPr/>
        </p:nvSpPr>
        <p:spPr>
          <a:xfrm>
            <a:off x="3884608" y="8685218"/>
            <a:ext cx="2971800" cy="45900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321" tIns="45646" rIns="91321" bIns="45646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D8214E-6E66-5844-87C9-6AF808EB9493}" type="slidenum">
              <a:t>4</a:t>
            </a:fld>
            <a:endParaRPr lang="en-US" sz="14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C23AA-24C9-1647-85D6-7B4AE1BD770E}" type="slidenum">
              <a:rPr lang="es-BO" smtClean="0"/>
              <a:t>6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69959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C8BC9-668B-F149-9770-972CD0F3B7EE}" type="slidenum">
              <a:rPr lang="es-BO" smtClean="0"/>
              <a:t>8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5823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CF3B40-5A9F-858D-97FB-9FC2BC57B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041642-24D9-EC09-7520-18724E594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51DA32-75A1-9D38-EBF8-47E6B8D6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79166-0954-CD9D-54D3-4A5CA5E1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D9502-1F27-D4B9-62F4-0EC8EDF9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64136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F9CAFC-CDDF-8D15-FACB-77FD67E0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4FEC2A-80AB-06DF-4036-65636F9B2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AA251B-E05B-4DEE-BC11-B7AF0EBB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7335B6-6F0F-317D-EF93-35F412975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5D81AA-8F2F-F840-19F4-F99BEBBA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1676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E2EB69-CB3A-FE98-4834-5C8A88176C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EF011D-F3EC-280F-7EBA-8DA707DC1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8974FD-E3A1-E28F-94A5-27A47C06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B03D14-AFB1-4C72-42DE-1BC9B076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CAC50A-87FA-0E0A-97AF-44325315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9201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EEEEC-6A86-025E-26E8-AB5E2A371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C21D4D-204E-5FA2-7B74-8ED3343B2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B85F86-74AF-74EC-A6C5-799131578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60CE74-AB7B-5786-513E-8517B171A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452201-46C4-7198-F75C-368551A2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3043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8218B-0FD8-6FAF-D4C1-20EC217A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9C4543-E76C-0048-5697-FBE52D146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BC5E6E-2485-0397-810F-253ADCF1E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BE4279-742D-2D68-74D5-27E3D1CCC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791197-292C-DC75-D8AC-3F3A1401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8216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092E72-F6E7-5D09-5404-54A1DDF10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5CAD74-E082-427E-211F-3F84937B5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DF3737-05C2-51DC-8728-D13F1D611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876091-7614-12A0-F9DC-4F03F298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3318FB-04E2-FDC9-D0C6-268E07EC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071029-FD0C-9DFB-B4A8-41FAA9C8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4616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0D45F-6611-089A-601E-B25307D2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E5DFD2-827C-EADC-8A94-D1D47E348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69AF6DF-C37C-F653-8121-F153E16C5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10607E-C1BE-2949-9FC4-CF722E2E8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074FC6A-F449-3518-1617-9648473B6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70FCF70-829D-7ADC-CE0C-A2F1ECB9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BCAB245-C667-757F-060B-611D95287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F63AABA-2EE9-A5EF-18FA-48672E36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51861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DE034-2FB2-DE85-2E2A-EC3A9394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3407E60-DA77-F342-58D8-D48D0C99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E93B0A-3DFF-8E45-E8EA-8E36C4E1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6D77FA-2A44-1FC3-26A0-A9DCB9692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9130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B30775-956B-04C0-381B-A6551E8F2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DFDE012-FAF9-DB93-CED1-C12D69AB3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545848-BFAC-3533-9553-A14F0F9B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5408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7A790-607B-8903-7B18-A243030E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E04B75-DD57-259C-DCD5-A38CF718F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D81115-F4F2-5625-DE74-AD2A7579D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1A974C-C665-27AF-3CB7-8179A8A03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7B2C82-2F60-29F4-3D7E-B08647A70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0F3F5C-B00A-0A2F-F67F-40673EBF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7117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14EFC-7B84-C16C-0632-962978BD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A752498-523E-5D50-DF25-932CDAD15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3A86B9F-A582-7DC3-1676-FFACF434C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F31CED-C97A-943E-69E2-8011FD2E3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9AD09E-B3CE-FDE9-FB1E-8EC4DF86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FB71F9-3083-291C-F65C-66FFB2E5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80556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D355B3A-7D45-1F1F-18A5-8264E6B65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D15F87-982E-2C1C-572C-31889ACC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64672F-2641-1856-8DB2-D54A7BA1B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051C7-6C6D-584D-B8D2-D9315753A346}" type="datetimeFigureOut">
              <a:rPr lang="es-BO" smtClean="0"/>
              <a:t>24/10/2023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64206C-8283-6364-8E6D-5E0100F7C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BC2B1E-0627-7460-C7BF-FB8FCD530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5496F-1B54-2146-B835-661D6E7E1CF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8400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5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5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20">
            <a:extLst>
              <a:ext uri="{FF2B5EF4-FFF2-40B4-BE49-F238E27FC236}">
                <a16:creationId xmlns:a16="http://schemas.microsoft.com/office/drawing/2014/main" id="{BD97799E-0B61-3B2D-6EB7-4625105F09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793" y="1"/>
            <a:ext cx="12345192" cy="5962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Google Shape;127;p20">
            <a:extLst>
              <a:ext uri="{FF2B5EF4-FFF2-40B4-BE49-F238E27FC236}">
                <a16:creationId xmlns:a16="http://schemas.microsoft.com/office/drawing/2014/main" id="{F8E0FE39-F499-6DC7-532F-02DCB70A33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9368" y="264445"/>
            <a:ext cx="11528384" cy="701600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ffectLst/>
                <a:latin typeface="Arial"/>
                <a:ea typeface="Calibri"/>
                <a:cs typeface="Arial"/>
              </a:rPr>
              <a:t>Forest-based economy: An alternative to promote resilience in the northern</a:t>
            </a:r>
            <a:r>
              <a:rPr lang="en-US" sz="32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 </a:t>
            </a:r>
            <a:r>
              <a:rPr lang="en-US" sz="3200" b="1">
                <a:solidFill>
                  <a:schemeClr val="bg1"/>
                </a:solidFill>
                <a:effectLst/>
                <a:latin typeface="Arial"/>
                <a:ea typeface="Calibri"/>
                <a:cs typeface="Arial"/>
              </a:rPr>
              <a:t>Bolivian Amazon</a:t>
            </a:r>
            <a:endParaRPr lang="es-BO" sz="3200" b="1">
              <a:solidFill>
                <a:schemeClr val="bg1"/>
              </a:solidFill>
              <a:effectLst/>
              <a:latin typeface="Arial"/>
              <a:ea typeface="Calibri"/>
              <a:cs typeface="Arial"/>
            </a:endParaRPr>
          </a:p>
        </p:txBody>
      </p:sp>
      <p:pic>
        <p:nvPicPr>
          <p:cNvPr id="4" name="Google Shape;128;p20">
            <a:extLst>
              <a:ext uri="{FF2B5EF4-FFF2-40B4-BE49-F238E27FC236}">
                <a16:creationId xmlns:a16="http://schemas.microsoft.com/office/drawing/2014/main" id="{FCBAF5DC-AFBD-991E-EF59-D69DA7C261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043" r="-894" b="1565"/>
          <a:stretch/>
        </p:blipFill>
        <p:spPr>
          <a:xfrm>
            <a:off x="822291" y="1083847"/>
            <a:ext cx="10796783" cy="48086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5C92715-7AA3-0ABE-4732-40D942150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705" y="6031342"/>
            <a:ext cx="1921233" cy="72016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A4CCAA-EA1B-B3EA-6C73-86C744FB1AB4}"/>
              </a:ext>
            </a:extLst>
          </p:cNvPr>
          <p:cNvSpPr txBox="1"/>
          <p:nvPr/>
        </p:nvSpPr>
        <p:spPr>
          <a:xfrm>
            <a:off x="9302305" y="5674239"/>
            <a:ext cx="3433046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BO" sz="800" err="1"/>
              <a:t>Photo</a:t>
            </a:r>
            <a:r>
              <a:rPr lang="es-BO" sz="800"/>
              <a:t>: P. Laguna/Conservación Amazónica- ACEAA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8BB93DB-EA4E-814D-AF47-03EA79277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6" r="34652"/>
          <a:stretch/>
        </p:blipFill>
        <p:spPr>
          <a:xfrm>
            <a:off x="5138816" y="-28934"/>
            <a:ext cx="2052638" cy="37423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EA5E39-8C4D-B44C-BC22-EC53B903E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4" r="21559"/>
          <a:stretch/>
        </p:blipFill>
        <p:spPr>
          <a:xfrm>
            <a:off x="7262894" y="-28934"/>
            <a:ext cx="2514601" cy="37423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4EC4DCE-4B77-B444-97A7-8682F3143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387" r="-535" b="-54"/>
          <a:stretch/>
        </p:blipFill>
        <p:spPr>
          <a:xfrm>
            <a:off x="-9379" y="-14467"/>
            <a:ext cx="2346778" cy="372990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DEA066A-70A7-D648-B9D8-7C4FCE45E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47" y="-28934"/>
            <a:ext cx="2671829" cy="374237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F777010-FD32-034E-B1D3-33E833716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67" y="-28935"/>
            <a:ext cx="2673125" cy="3742375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BC1700E-8348-A9CB-44DF-3E0C9BA26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3440"/>
            <a:ext cx="2340231" cy="327799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DD7921E-A8DA-3368-55DE-891EE6B5FF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r="28848"/>
          <a:stretch/>
        </p:blipFill>
        <p:spPr>
          <a:xfrm>
            <a:off x="2414505" y="3713440"/>
            <a:ext cx="2615552" cy="32779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F3D0B8-2B52-B119-8289-B9F21CBB83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1" r="16927"/>
          <a:stretch/>
        </p:blipFill>
        <p:spPr>
          <a:xfrm>
            <a:off x="5122692" y="3713440"/>
            <a:ext cx="2674213" cy="32779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38A954C-2A7B-9805-7653-6C4C441AF2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37" y="3713440"/>
            <a:ext cx="4593755" cy="3277994"/>
          </a:xfrm>
          <a:prstGeom prst="rect">
            <a:avLst/>
          </a:prstGeom>
        </p:spPr>
      </p:pic>
      <p:sp>
        <p:nvSpPr>
          <p:cNvPr id="3" name="Google Shape;127;p20">
            <a:extLst>
              <a:ext uri="{FF2B5EF4-FFF2-40B4-BE49-F238E27FC236}">
                <a16:creationId xmlns:a16="http://schemas.microsoft.com/office/drawing/2014/main" id="{9A1EE2F3-1B84-7EA8-73A0-EFFE639BE0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42765" y="3121944"/>
            <a:ext cx="1477867" cy="589927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n-US" sz="3200" b="1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Asaí</a:t>
            </a:r>
            <a:r>
              <a:rPr lang="en-US" sz="32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 </a:t>
            </a:r>
            <a:endParaRPr lang="es-ES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19421F3-D241-18D8-B103-D5AC0092CDE9}"/>
              </a:ext>
            </a:extLst>
          </p:cNvPr>
          <p:cNvSpPr txBox="1"/>
          <p:nvPr/>
        </p:nvSpPr>
        <p:spPr>
          <a:xfrm>
            <a:off x="87712" y="3413610"/>
            <a:ext cx="2437273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BO" sz="800" err="1">
                <a:solidFill>
                  <a:schemeClr val="bg1"/>
                </a:solidFill>
              </a:rPr>
              <a:t>Photos</a:t>
            </a:r>
            <a:r>
              <a:rPr lang="es-BO" sz="800">
                <a:solidFill>
                  <a:schemeClr val="bg1"/>
                </a:solidFill>
              </a:rPr>
              <a:t>: Conservación Amazónica- ACEAA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8C30106-D2B5-5F18-679D-A77DF2A7C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2362" y="6030342"/>
            <a:ext cx="1911570" cy="7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52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947F822-A2C5-B05B-2D23-1D707BC12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705" y="6031342"/>
            <a:ext cx="1921233" cy="720165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B846C08B-7473-05BF-C389-4C36158165FD}"/>
              </a:ext>
            </a:extLst>
          </p:cNvPr>
          <p:cNvSpPr/>
          <p:nvPr/>
        </p:nvSpPr>
        <p:spPr>
          <a:xfrm>
            <a:off x="7953353" y="1874681"/>
            <a:ext cx="3786885" cy="29238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_tradnl" sz="2800" b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4</a:t>
            </a:r>
            <a:r>
              <a:rPr lang="es-ES_tradnl" b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million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Ha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covered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by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asai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palms</a:t>
            </a:r>
            <a:endParaRPr lang="es-ES_tradnl" b="1">
              <a:solidFill>
                <a:schemeClr val="accent5">
                  <a:lumMod val="50000"/>
                </a:schemeClr>
              </a:solidFill>
              <a:latin typeface="Arial"/>
              <a:ea typeface="Calibri"/>
              <a:cs typeface="Arial"/>
            </a:endParaRPr>
          </a:p>
          <a:p>
            <a:endParaRPr lang="es-ES_tradnl">
              <a:solidFill>
                <a:schemeClr val="accent5">
                  <a:lumMod val="50000"/>
                </a:schemeClr>
              </a:solidFill>
              <a:latin typeface="Arial"/>
              <a:ea typeface="Calibri"/>
              <a:cs typeface="Arial"/>
            </a:endParaRPr>
          </a:p>
          <a:p>
            <a:r>
              <a:rPr lang="es-ES_tradnl" sz="2800" b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268</a:t>
            </a:r>
            <a:r>
              <a:rPr lang="es-ES_tradnl" b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million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of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asai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palm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trees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 </a:t>
            </a:r>
            <a:endParaRPr lang="es-ES_tradnl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S_tradnl">
              <a:solidFill>
                <a:schemeClr val="accent5">
                  <a:lumMod val="50000"/>
                </a:schemeClr>
              </a:solidFill>
              <a:latin typeface="Arial"/>
              <a:ea typeface="Calibri"/>
              <a:cs typeface="Arial"/>
            </a:endParaRPr>
          </a:p>
          <a:p>
            <a:r>
              <a:rPr lang="es-ES_tradnl" sz="2800" b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186</a:t>
            </a:r>
            <a:r>
              <a:rPr lang="es-ES_tradnl" b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million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of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asai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productive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palm</a:t>
            </a:r>
            <a:r>
              <a:rPr lang="es-ES_tradnl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trees</a:t>
            </a:r>
            <a:endParaRPr lang="es-ES_tradnl" err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S_tradnl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r>
              <a:rPr lang="es-ES_tradnl" sz="2800" b="1">
                <a:solidFill>
                  <a:srgbClr val="7030A0"/>
                </a:solidFill>
                <a:latin typeface="Arial"/>
                <a:ea typeface="Calibri"/>
                <a:cs typeface="Arial"/>
              </a:rPr>
              <a:t>2 - 4</a:t>
            </a:r>
            <a:r>
              <a:rPr lang="es-ES_tradnl" b="1">
                <a:solidFill>
                  <a:srgbClr val="7030A0"/>
                </a:solidFill>
                <a:latin typeface="Arial"/>
                <a:ea typeface="Calibri"/>
                <a:cs typeface="Arial"/>
              </a:rPr>
              <a:t> </a:t>
            </a:r>
            <a:r>
              <a:rPr lang="es-ES_tradnl" err="1">
                <a:solidFill>
                  <a:srgbClr val="7030A0"/>
                </a:solidFill>
                <a:latin typeface="Arial"/>
                <a:cs typeface="Arial"/>
              </a:rPr>
              <a:t>million</a:t>
            </a:r>
            <a:r>
              <a:rPr lang="es-ES_tradnl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s-ES_tradnl" err="1">
                <a:solidFill>
                  <a:srgbClr val="7030A0"/>
                </a:solidFill>
                <a:latin typeface="Arial"/>
                <a:cs typeface="Arial"/>
              </a:rPr>
              <a:t>tons</a:t>
            </a:r>
            <a:r>
              <a:rPr lang="es-ES_tradnl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s-ES_tradnl" err="1">
                <a:solidFill>
                  <a:srgbClr val="7030A0"/>
                </a:solidFill>
                <a:latin typeface="Arial"/>
                <a:cs typeface="Arial"/>
              </a:rPr>
              <a:t>of</a:t>
            </a:r>
            <a:r>
              <a:rPr lang="es-ES_tradnl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s-ES_tradnl" err="1">
                <a:solidFill>
                  <a:srgbClr val="7030A0"/>
                </a:solidFill>
                <a:latin typeface="Arial"/>
                <a:cs typeface="Arial"/>
              </a:rPr>
              <a:t>asai</a:t>
            </a:r>
            <a:r>
              <a:rPr lang="es-ES_tradnl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s-ES_tradnl" err="1">
                <a:solidFill>
                  <a:srgbClr val="7030A0"/>
                </a:solidFill>
                <a:latin typeface="Arial"/>
                <a:cs typeface="Arial"/>
              </a:rPr>
              <a:t>berries</a:t>
            </a:r>
            <a:endParaRPr lang="es-ES_tradnl" err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00763656-FE6A-7E53-C58E-7B6EEF4AF825}"/>
              </a:ext>
            </a:extLst>
          </p:cNvPr>
          <p:cNvSpPr txBox="1"/>
          <p:nvPr/>
        </p:nvSpPr>
        <p:spPr>
          <a:xfrm>
            <a:off x="-754" y="218165"/>
            <a:ext cx="2710089" cy="369332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_tradnl" b="1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s-ES_tradnl" b="1" i="1">
                <a:solidFill>
                  <a:srgbClr val="FFFFFF"/>
                </a:solidFill>
                <a:latin typeface="Arial"/>
                <a:cs typeface="Arial"/>
              </a:rPr>
              <a:t>Euterpe </a:t>
            </a:r>
            <a:r>
              <a:rPr lang="es-ES_tradnl" b="1" i="1" err="1">
                <a:solidFill>
                  <a:srgbClr val="FFFFFF"/>
                </a:solidFill>
                <a:latin typeface="Arial"/>
                <a:cs typeface="Arial"/>
              </a:rPr>
              <a:t>precatoria</a:t>
            </a:r>
            <a:r>
              <a:rPr lang="es-ES_tradnl" b="1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643C4F2-6E70-9DA1-449B-50E2D3325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91" b="2118"/>
          <a:stretch/>
        </p:blipFill>
        <p:spPr bwMode="auto">
          <a:xfrm>
            <a:off x="158111" y="950568"/>
            <a:ext cx="7191813" cy="477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263E702-9D02-7B27-8F01-E62C1F90D41E}"/>
              </a:ext>
            </a:extLst>
          </p:cNvPr>
          <p:cNvSpPr txBox="1"/>
          <p:nvPr/>
        </p:nvSpPr>
        <p:spPr>
          <a:xfrm>
            <a:off x="432988" y="6264466"/>
            <a:ext cx="24016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1050" err="1"/>
              <a:t>Source</a:t>
            </a:r>
            <a:r>
              <a:rPr lang="es-BO" sz="1050"/>
              <a:t>: Conservación Amazónica-ACEAA</a:t>
            </a:r>
          </a:p>
        </p:txBody>
      </p:sp>
      <p:sp>
        <p:nvSpPr>
          <p:cNvPr id="3" name="Google Shape;127;p20">
            <a:extLst>
              <a:ext uri="{FF2B5EF4-FFF2-40B4-BE49-F238E27FC236}">
                <a16:creationId xmlns:a16="http://schemas.microsoft.com/office/drawing/2014/main" id="{DFE94B31-F338-D4F8-D1FE-A7C0973407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78541" y="106788"/>
            <a:ext cx="1477867" cy="589927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n-US" sz="3200" b="1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Asaí</a:t>
            </a:r>
            <a:r>
              <a:rPr lang="en-US" sz="32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 </a:t>
            </a:r>
            <a:endParaRPr lang="es-ES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4833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27;p20">
            <a:extLst>
              <a:ext uri="{FF2B5EF4-FFF2-40B4-BE49-F238E27FC236}">
                <a16:creationId xmlns:a16="http://schemas.microsoft.com/office/drawing/2014/main" id="{AF2D9884-93E4-3731-C795-CA946DC60C1F}"/>
              </a:ext>
            </a:extLst>
          </p:cNvPr>
          <p:cNvSpPr txBox="1">
            <a:spLocks/>
          </p:cNvSpPr>
          <p:nvPr/>
        </p:nvSpPr>
        <p:spPr>
          <a:xfrm>
            <a:off x="6776110" y="600955"/>
            <a:ext cx="4753535" cy="167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Bottlenecks for forest management:</a:t>
            </a:r>
          </a:p>
        </p:txBody>
      </p:sp>
      <p:pic>
        <p:nvPicPr>
          <p:cNvPr id="9" name="Imagen 8" descr="Imagen que contiene exterior, persona, hombre, sostener&#10;&#10;Descripción generada automáticamente">
            <a:extLst>
              <a:ext uri="{FF2B5EF4-FFF2-40B4-BE49-F238E27FC236}">
                <a16:creationId xmlns:a16="http://schemas.microsoft.com/office/drawing/2014/main" id="{34187F6E-B3B6-0791-A615-A4A2C8D7F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7" r="2662" b="-1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10" name="Imagen 9" descr="Imagen que contiene persona, edificio, hombre, interior&#10;&#10;Descripción generada automáticamente">
            <a:extLst>
              <a:ext uri="{FF2B5EF4-FFF2-40B4-BE49-F238E27FC236}">
                <a16:creationId xmlns:a16="http://schemas.microsoft.com/office/drawing/2014/main" id="{BB1D9AF5-2FE3-A414-4F09-CC02BCEEA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3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11" name="Imagen 10" descr="Imagen que contiene exterior, parque, madera, banca&#10;&#10;Descripción generada automáticamente">
            <a:extLst>
              <a:ext uri="{FF2B5EF4-FFF2-40B4-BE49-F238E27FC236}">
                <a16:creationId xmlns:a16="http://schemas.microsoft.com/office/drawing/2014/main" id="{99BE70B9-BB6C-7E44-D006-215E8986E0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58" r="1" b="21625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E6C535-4544-5161-BC4E-9138900B0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6111" y="2230472"/>
            <a:ext cx="4753534" cy="369473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1900">
                <a:solidFill>
                  <a:schemeClr val="bg1"/>
                </a:solidFill>
                <a:latin typeface="Arial"/>
                <a:cs typeface="Arial"/>
              </a:rPr>
              <a:t>The backbone of local economy is the Brazil nut value chain, but work and transparency are still needed into value chain.</a:t>
            </a:r>
          </a:p>
          <a:p>
            <a:r>
              <a:rPr lang="en-US" sz="1900">
                <a:solidFill>
                  <a:schemeClr val="bg1"/>
                </a:solidFill>
                <a:latin typeface="Arial"/>
                <a:cs typeface="Arial"/>
              </a:rPr>
              <a:t>Asai is another forest product with a huge potential but, as a wild species with a broad distribution in Pando, the consolidation of a frost chain is needed, one that includes innovative </a:t>
            </a:r>
            <a:r>
              <a:rPr lang="en-US" sz="1900" err="1">
                <a:solidFill>
                  <a:schemeClr val="bg1"/>
                </a:solidFill>
                <a:latin typeface="Arial"/>
                <a:cs typeface="Arial"/>
              </a:rPr>
              <a:t>techonology</a:t>
            </a:r>
            <a:r>
              <a:rPr lang="en-US" sz="1900">
                <a:solidFill>
                  <a:schemeClr val="bg1"/>
                </a:solidFill>
                <a:latin typeface="Arial"/>
                <a:cs typeface="Arial"/>
              </a:rPr>
              <a:t> to reduce the production costs.</a:t>
            </a:r>
          </a:p>
          <a:p>
            <a:r>
              <a:rPr lang="en-US" sz="190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z="1900" err="1">
                <a:solidFill>
                  <a:schemeClr val="bg1"/>
                </a:solidFill>
                <a:latin typeface="Arial"/>
                <a:cs typeface="Arial"/>
              </a:rPr>
              <a:t>asai</a:t>
            </a:r>
            <a:r>
              <a:rPr lang="en-US" sz="1900">
                <a:solidFill>
                  <a:schemeClr val="bg1"/>
                </a:solidFill>
                <a:latin typeface="Arial"/>
                <a:cs typeface="Arial"/>
              </a:rPr>
              <a:t> value chain, as a new alternative, needs a finance mechanisms to consolidate the market access</a:t>
            </a:r>
          </a:p>
          <a:p>
            <a:endParaRPr lang="en-US" sz="1900"/>
          </a:p>
          <a:p>
            <a:endParaRPr lang="en-US" sz="190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AAF430-04B2-C311-3BEB-387FB8907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2362" y="6030342"/>
            <a:ext cx="1911570" cy="7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30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mentos multimedia en línea 5" descr="jaguar.mp4">
            <a:hlinkClick r:id="" action="ppaction://media"/>
            <a:extLst>
              <a:ext uri="{FF2B5EF4-FFF2-40B4-BE49-F238E27FC236}">
                <a16:creationId xmlns:a16="http://schemas.microsoft.com/office/drawing/2014/main" id="{3C585AB9-53F4-AB00-82A0-0CCBFECDB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4273" y="0"/>
            <a:ext cx="6828558" cy="4942573"/>
          </a:xfrm>
          <a:prstGeom prst="rect">
            <a:avLst/>
          </a:prstGeo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C24A79A5-037E-6391-C31B-D8B9CE782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9" y="0"/>
            <a:ext cx="12192000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1910C90-F73F-7808-AFFB-9B20896FA88E}"/>
              </a:ext>
            </a:extLst>
          </p:cNvPr>
          <p:cNvSpPr txBox="1"/>
          <p:nvPr/>
        </p:nvSpPr>
        <p:spPr>
          <a:xfrm>
            <a:off x="1466708" y="5280598"/>
            <a:ext cx="3372425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BO" sz="1100" b="1" i="0">
                <a:solidFill>
                  <a:schemeClr val="accent5">
                    <a:lumMod val="75000"/>
                  </a:schemeClr>
                </a:solidFill>
                <a:effectLst/>
                <a:latin typeface="Arial"/>
                <a:cs typeface="Arial"/>
              </a:rPr>
              <a:t> </a:t>
            </a:r>
            <a:r>
              <a:rPr lang="es-BO" sz="1100" b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www.</a:t>
            </a:r>
            <a:r>
              <a:rPr lang="es-BO" sz="1100" b="1" i="0">
                <a:solidFill>
                  <a:schemeClr val="accent5">
                    <a:lumMod val="75000"/>
                  </a:schemeClr>
                </a:solidFill>
                <a:effectLst/>
                <a:latin typeface="Arial"/>
                <a:cs typeface="Arial"/>
              </a:rPr>
              <a:t>conservacionamazonica.org.bo</a:t>
            </a:r>
            <a:endParaRPr lang="es-BO" sz="1100" b="1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395A4BE-6798-7AFE-9A94-FE1FC5B791F2}"/>
              </a:ext>
            </a:extLst>
          </p:cNvPr>
          <p:cNvSpPr txBox="1"/>
          <p:nvPr/>
        </p:nvSpPr>
        <p:spPr>
          <a:xfrm>
            <a:off x="8284776" y="5280057"/>
            <a:ext cx="280946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BO" sz="1400" b="1" i="0">
                <a:solidFill>
                  <a:schemeClr val="accent5">
                    <a:lumMod val="75000"/>
                  </a:schemeClr>
                </a:solidFill>
                <a:effectLst/>
                <a:latin typeface="Arial"/>
                <a:cs typeface="Arial"/>
              </a:rPr>
              <a:t> </a:t>
            </a:r>
            <a:r>
              <a:rPr lang="es-BO" sz="1100" b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www.</a:t>
            </a:r>
            <a:r>
              <a:rPr lang="es-BO" sz="1100" b="1" i="0">
                <a:solidFill>
                  <a:schemeClr val="accent5">
                    <a:lumMod val="75000"/>
                  </a:schemeClr>
                </a:solidFill>
                <a:effectLst/>
                <a:latin typeface="Arial"/>
                <a:cs typeface="Arial"/>
              </a:rPr>
              <a:t>frutosamazonicos.org.bo</a:t>
            </a:r>
            <a:endParaRPr lang="es-BO" sz="1100" b="1">
              <a:solidFill>
                <a:schemeClr val="accent5">
                  <a:lumMod val="75000"/>
                </a:scheme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890B88-CD13-A512-438D-4D233B5984B6}"/>
              </a:ext>
            </a:extLst>
          </p:cNvPr>
          <p:cNvSpPr txBox="1"/>
          <p:nvPr/>
        </p:nvSpPr>
        <p:spPr>
          <a:xfrm>
            <a:off x="1857737" y="1798949"/>
            <a:ext cx="847266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A productive Forest, </a:t>
            </a:r>
            <a:r>
              <a:rPr lang="es-BO" sz="2400" b="1" err="1">
                <a:solidFill>
                  <a:srgbClr val="1E4E79"/>
                </a:solidFill>
                <a:latin typeface="Arial"/>
                <a:cs typeface="Arial"/>
              </a:rPr>
              <a:t>is</a:t>
            </a:r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 a </a:t>
            </a:r>
            <a:r>
              <a:rPr lang="es-BO" sz="2400" b="1" err="1">
                <a:solidFill>
                  <a:srgbClr val="1E4E79"/>
                </a:solidFill>
                <a:latin typeface="Arial"/>
                <a:cs typeface="Arial"/>
              </a:rPr>
              <a:t>heathy</a:t>
            </a:r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 Forest. </a:t>
            </a:r>
            <a:endParaRPr lang="es-ES" sz="2400">
              <a:solidFill>
                <a:srgbClr val="1E4E79"/>
              </a:solidFill>
              <a:ea typeface="Calibri"/>
              <a:cs typeface="Calibri"/>
            </a:endParaRPr>
          </a:p>
          <a:p>
            <a:pPr algn="ctr"/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A </a:t>
            </a:r>
            <a:r>
              <a:rPr lang="es-BO" sz="2400" b="1" err="1">
                <a:solidFill>
                  <a:srgbClr val="1E4E79"/>
                </a:solidFill>
                <a:latin typeface="Arial"/>
                <a:cs typeface="Arial"/>
              </a:rPr>
              <a:t>healthy</a:t>
            </a:r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 </a:t>
            </a:r>
            <a:r>
              <a:rPr lang="es-BO" sz="2400" b="1" err="1">
                <a:solidFill>
                  <a:srgbClr val="1E4E79"/>
                </a:solidFill>
                <a:latin typeface="Arial"/>
                <a:cs typeface="Arial"/>
              </a:rPr>
              <a:t>forest</a:t>
            </a:r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, </a:t>
            </a:r>
            <a:r>
              <a:rPr lang="es-BO" sz="2400" b="1" err="1">
                <a:solidFill>
                  <a:srgbClr val="1E4E79"/>
                </a:solidFill>
                <a:latin typeface="Arial"/>
                <a:cs typeface="Arial"/>
              </a:rPr>
              <a:t>is</a:t>
            </a:r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 </a:t>
            </a:r>
            <a:r>
              <a:rPr lang="es-BO" sz="2400" b="1" err="1">
                <a:solidFill>
                  <a:srgbClr val="1E4E79"/>
                </a:solidFill>
                <a:latin typeface="Arial"/>
                <a:cs typeface="Arial"/>
              </a:rPr>
              <a:t>resilient</a:t>
            </a:r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 </a:t>
            </a:r>
            <a:r>
              <a:rPr lang="es-BO" sz="2400" b="1" err="1">
                <a:solidFill>
                  <a:srgbClr val="1E4E79"/>
                </a:solidFill>
                <a:latin typeface="Arial"/>
                <a:cs typeface="Arial"/>
              </a:rPr>
              <a:t>to</a:t>
            </a:r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 </a:t>
            </a:r>
            <a:r>
              <a:rPr lang="es-BO" sz="2400" b="1" err="1">
                <a:solidFill>
                  <a:srgbClr val="1E4E79"/>
                </a:solidFill>
                <a:latin typeface="Arial"/>
                <a:cs typeface="Arial"/>
              </a:rPr>
              <a:t>climate</a:t>
            </a:r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 </a:t>
            </a:r>
            <a:r>
              <a:rPr lang="es-BO" sz="2400" b="1" err="1">
                <a:solidFill>
                  <a:srgbClr val="1E4E79"/>
                </a:solidFill>
                <a:latin typeface="Arial"/>
                <a:cs typeface="Arial"/>
              </a:rPr>
              <a:t>change</a:t>
            </a:r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 </a:t>
            </a:r>
            <a:r>
              <a:rPr lang="es-BO" sz="2400" b="1" err="1">
                <a:solidFill>
                  <a:srgbClr val="1E4E79"/>
                </a:solidFill>
                <a:latin typeface="Arial"/>
                <a:cs typeface="Arial"/>
              </a:rPr>
              <a:t>impacts</a:t>
            </a:r>
            <a:r>
              <a:rPr lang="es-BO" sz="2400" b="1">
                <a:solidFill>
                  <a:srgbClr val="1E4E79"/>
                </a:solidFill>
                <a:latin typeface="Arial"/>
                <a:cs typeface="Arial"/>
              </a:rPr>
              <a:t>.</a:t>
            </a:r>
            <a:endParaRPr lang="es-BO" sz="2400" b="1">
              <a:solidFill>
                <a:srgbClr val="1E4E79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2" name="Imagen 1" descr="Código QR&#10;&#10;Descripción generada automáticamente">
            <a:extLst>
              <a:ext uri="{FF2B5EF4-FFF2-40B4-BE49-F238E27FC236}">
                <a16:creationId xmlns:a16="http://schemas.microsoft.com/office/drawing/2014/main" id="{A807D33A-D197-3B56-B885-8B3E05280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658" y="3247292"/>
            <a:ext cx="1784839" cy="1784839"/>
          </a:xfrm>
          <a:prstGeom prst="rect">
            <a:avLst/>
          </a:prstGeom>
        </p:spPr>
      </p:pic>
      <p:pic>
        <p:nvPicPr>
          <p:cNvPr id="4" name="Imagen 3" descr="Código QR&#10;&#10;Descripción generada automáticamente">
            <a:extLst>
              <a:ext uri="{FF2B5EF4-FFF2-40B4-BE49-F238E27FC236}">
                <a16:creationId xmlns:a16="http://schemas.microsoft.com/office/drawing/2014/main" id="{6F575606-149B-2E54-1B87-CA457BD84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120" y="3335215"/>
            <a:ext cx="1814147" cy="179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0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8;p24">
            <a:extLst>
              <a:ext uri="{FF2B5EF4-FFF2-40B4-BE49-F238E27FC236}">
                <a16:creationId xmlns:a16="http://schemas.microsoft.com/office/drawing/2014/main" id="{C8C82166-FD0F-9B50-7E52-E01B535B76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0" y="0"/>
            <a:ext cx="8079129" cy="68648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5CD9A49-D8C0-4645-F947-C138CDF0FF50}"/>
              </a:ext>
            </a:extLst>
          </p:cNvPr>
          <p:cNvSpPr txBox="1"/>
          <p:nvPr/>
        </p:nvSpPr>
        <p:spPr>
          <a:xfrm>
            <a:off x="4918842" y="6641509"/>
            <a:ext cx="2338086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BO" sz="800" err="1">
                <a:solidFill>
                  <a:schemeClr val="bg1"/>
                </a:solidFill>
              </a:rPr>
              <a:t>Source</a:t>
            </a:r>
            <a:r>
              <a:rPr lang="es-BO" sz="800">
                <a:solidFill>
                  <a:schemeClr val="bg1"/>
                </a:solidFill>
              </a:rPr>
              <a:t>: MAAP/Amazon </a:t>
            </a:r>
            <a:r>
              <a:rPr lang="es-BO" sz="800" err="1">
                <a:solidFill>
                  <a:schemeClr val="bg1"/>
                </a:solidFill>
              </a:rPr>
              <a:t>Conservation</a:t>
            </a:r>
            <a:endParaRPr lang="es-BO" sz="80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811C982-4353-D94F-04B7-09D981ECC6CE}"/>
              </a:ext>
            </a:extLst>
          </p:cNvPr>
          <p:cNvSpPr txBox="1"/>
          <p:nvPr/>
        </p:nvSpPr>
        <p:spPr>
          <a:xfrm>
            <a:off x="8247760" y="1848723"/>
            <a:ext cx="3838703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We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are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facing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a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critical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scenario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in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the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 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whole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amazon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región.</a:t>
            </a:r>
            <a:endParaRPr lang="es-ES">
              <a:solidFill>
                <a:schemeClr val="bg1"/>
              </a:solidFill>
              <a:latin typeface="Arial"/>
              <a:ea typeface="Calibri"/>
              <a:cs typeface="Calibri"/>
            </a:endParaRPr>
          </a:p>
          <a:p>
            <a:endParaRPr lang="es-BO">
              <a:solidFill>
                <a:schemeClr val="bg1"/>
              </a:solidFill>
              <a:latin typeface="Arial"/>
              <a:ea typeface="Calibri"/>
              <a:cs typeface="Calibri"/>
            </a:endParaRPr>
          </a:p>
          <a:p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Forest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loss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is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more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than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2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million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hectares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per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year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.</a:t>
            </a:r>
          </a:p>
          <a:p>
            <a:endParaRPr lang="es-BO">
              <a:solidFill>
                <a:schemeClr val="bg1"/>
              </a:solidFill>
              <a:latin typeface="Arial"/>
              <a:ea typeface="Calibri"/>
              <a:cs typeface="Calibri"/>
            </a:endParaRPr>
          </a:p>
          <a:p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The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main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deforestation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drivers are:</a:t>
            </a:r>
          </a:p>
          <a:p>
            <a:pPr marL="800100" lvl="1" indent="-342900">
              <a:buFont typeface="Arial"/>
              <a:buChar char="•"/>
            </a:pP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Agricultural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frontier</a:t>
            </a:r>
            <a:r>
              <a:rPr lang="es-BO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expansión</a:t>
            </a:r>
          </a:p>
          <a:p>
            <a:pPr marL="800100" lvl="1" indent="-342900">
              <a:buFont typeface="Arial"/>
              <a:buChar char="•"/>
            </a:pP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Fires</a:t>
            </a:r>
            <a:endParaRPr lang="es-BO">
              <a:solidFill>
                <a:schemeClr val="bg1"/>
              </a:solidFill>
              <a:latin typeface="Arial"/>
              <a:ea typeface="Calibri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s-BO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Mining</a:t>
            </a:r>
            <a:endParaRPr lang="es-BO">
              <a:solidFill>
                <a:schemeClr val="bg1"/>
              </a:solidFill>
              <a:latin typeface="Arial"/>
              <a:ea typeface="Calibri"/>
              <a:cs typeface="Calibri"/>
            </a:endParaRPr>
          </a:p>
          <a:p>
            <a:endParaRPr lang="es-BO" sz="20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37E33B-28D6-0CE9-CAE9-588D04918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362" y="6030342"/>
            <a:ext cx="1911570" cy="7159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3;p35">
            <a:extLst>
              <a:ext uri="{FF2B5EF4-FFF2-40B4-BE49-F238E27FC236}">
                <a16:creationId xmlns:a16="http://schemas.microsoft.com/office/drawing/2014/main" id="{0AFB80D8-D8EF-B74A-D039-F5837DB81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7747" r="371" b="1899"/>
          <a:stretch/>
        </p:blipFill>
        <p:spPr>
          <a:xfrm>
            <a:off x="835240" y="917659"/>
            <a:ext cx="10222945" cy="51299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AFFB97-EA77-33B6-92D3-0750D2F7B6E1}"/>
              </a:ext>
            </a:extLst>
          </p:cNvPr>
          <p:cNvSpPr txBox="1"/>
          <p:nvPr/>
        </p:nvSpPr>
        <p:spPr>
          <a:xfrm>
            <a:off x="754252" y="6227180"/>
            <a:ext cx="2338086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BO" sz="800" err="1"/>
              <a:t>Source</a:t>
            </a:r>
            <a:r>
              <a:rPr lang="es-BO" sz="800"/>
              <a:t>: MAAP/Amazon </a:t>
            </a:r>
            <a:r>
              <a:rPr lang="es-BO" sz="800" err="1"/>
              <a:t>Conservation</a:t>
            </a:r>
            <a:endParaRPr lang="es-BO" sz="800"/>
          </a:p>
        </p:txBody>
      </p:sp>
      <p:sp>
        <p:nvSpPr>
          <p:cNvPr id="5" name="Google Shape;127;p20">
            <a:extLst>
              <a:ext uri="{FF2B5EF4-FFF2-40B4-BE49-F238E27FC236}">
                <a16:creationId xmlns:a16="http://schemas.microsoft.com/office/drawing/2014/main" id="{CE27942A-0371-B92A-9E2F-86242132E0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8781" y="80514"/>
            <a:ext cx="11528384" cy="701600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solidFill>
                  <a:schemeClr val="accent5">
                    <a:lumMod val="50000"/>
                  </a:schemeClr>
                </a:solidFill>
                <a:effectLst/>
                <a:latin typeface="Arial"/>
                <a:ea typeface="Calibri"/>
                <a:cs typeface="Arial"/>
              </a:rPr>
              <a:t>Bolivian Amazon</a:t>
            </a:r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 Primary Forest Loss</a:t>
            </a:r>
            <a:endParaRPr lang="es-BO" sz="3200" b="1">
              <a:solidFill>
                <a:schemeClr val="accent5">
                  <a:lumMod val="50000"/>
                </a:schemeClr>
              </a:solidFill>
              <a:effectLst/>
              <a:latin typeface="Arial"/>
              <a:ea typeface="Calibri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1F4CC0-09E5-9467-8862-40ABA2BF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705" y="6031342"/>
            <a:ext cx="1921233" cy="7201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5;p25">
            <a:extLst>
              <a:ext uri="{FF2B5EF4-FFF2-40B4-BE49-F238E27FC236}">
                <a16:creationId xmlns:a16="http://schemas.microsoft.com/office/drawing/2014/main" id="{6B55E0C1-4AAA-0BA4-566F-6F01B2B44F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0" y="0"/>
            <a:ext cx="6342927" cy="68979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E768F51-BCA2-1D35-994C-2E9216492FE5}"/>
              </a:ext>
            </a:extLst>
          </p:cNvPr>
          <p:cNvSpPr txBox="1"/>
          <p:nvPr/>
        </p:nvSpPr>
        <p:spPr>
          <a:xfrm>
            <a:off x="-2694" y="4768889"/>
            <a:ext cx="2338086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BO" sz="800" err="1">
                <a:solidFill>
                  <a:schemeClr val="bg1"/>
                </a:solidFill>
              </a:rPr>
              <a:t>Source</a:t>
            </a:r>
            <a:r>
              <a:rPr lang="es-BO" sz="800">
                <a:solidFill>
                  <a:schemeClr val="bg1"/>
                </a:solidFill>
              </a:rPr>
              <a:t>: MAAP/Amazon </a:t>
            </a:r>
            <a:r>
              <a:rPr lang="es-BO" sz="800" err="1">
                <a:solidFill>
                  <a:schemeClr val="bg1"/>
                </a:solidFill>
              </a:rPr>
              <a:t>Conservation</a:t>
            </a:r>
            <a:endParaRPr lang="es-BO" sz="80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8AC79F9-3DB7-ABD1-2E32-65FB30BBFFF9}"/>
              </a:ext>
            </a:extLst>
          </p:cNvPr>
          <p:cNvSpPr txBox="1"/>
          <p:nvPr/>
        </p:nvSpPr>
        <p:spPr>
          <a:xfrm>
            <a:off x="6761178" y="1978524"/>
            <a:ext cx="5162309" cy="289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Forest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loss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in Bolivia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located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mainly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in Santa Cruz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department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due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agribusiness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expansión.</a:t>
            </a:r>
          </a:p>
          <a:p>
            <a:endParaRPr lang="es-BO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Beni and La Paz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departments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are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next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locations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agribusiness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expansion</a:t>
            </a:r>
            <a:endParaRPr lang="es-BO">
              <a:solidFill>
                <a:schemeClr val="bg1"/>
              </a:solidFill>
              <a:latin typeface="Arial"/>
              <a:cs typeface="Arial"/>
            </a:endParaRPr>
          </a:p>
          <a:p>
            <a:endParaRPr lang="es-BO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Pando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in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same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risk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but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has more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pressure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by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Brasil´s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deforestation</a:t>
            </a:r>
            <a:r>
              <a:rPr lang="es-BO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BO" err="1">
                <a:solidFill>
                  <a:schemeClr val="bg1"/>
                </a:solidFill>
                <a:latin typeface="Arial"/>
                <a:cs typeface="Arial"/>
              </a:rPr>
              <a:t>trends</a:t>
            </a:r>
            <a:endParaRPr lang="es-BO">
              <a:solidFill>
                <a:schemeClr val="bg1"/>
              </a:solidFill>
              <a:latin typeface="Arial"/>
              <a:cs typeface="Arial"/>
            </a:endParaRPr>
          </a:p>
          <a:p>
            <a:endParaRPr lang="es-BO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5648B66-1117-BC9E-C436-9AD170DAFC16}"/>
              </a:ext>
            </a:extLst>
          </p:cNvPr>
          <p:cNvSpPr/>
          <p:nvPr/>
        </p:nvSpPr>
        <p:spPr>
          <a:xfrm rot="20298791">
            <a:off x="20200" y="142128"/>
            <a:ext cx="3490714" cy="1820462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0766FE9-EFB9-B555-4A24-B56721A6C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362" y="6030342"/>
            <a:ext cx="1911570" cy="7159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1EB620-8A56-E4A9-6CB7-2EE3E6ED7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7570"/>
            <a:ext cx="8853591" cy="6083893"/>
          </a:xfrm>
          <a:prstGeom prst="rect">
            <a:avLst/>
          </a:pr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21FCD4B-B07F-E7E4-E2C5-9E7527B50251}"/>
              </a:ext>
            </a:extLst>
          </p:cNvPr>
          <p:cNvSpPr txBox="1"/>
          <p:nvPr/>
        </p:nvSpPr>
        <p:spPr>
          <a:xfrm>
            <a:off x="7790793" y="6175860"/>
            <a:ext cx="1061509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BO" sz="800" err="1">
                <a:solidFill>
                  <a:schemeClr val="bg1"/>
                </a:solidFill>
              </a:rPr>
              <a:t>Source</a:t>
            </a:r>
            <a:r>
              <a:rPr lang="es-BO" sz="800">
                <a:solidFill>
                  <a:schemeClr val="bg1"/>
                </a:solidFill>
              </a:rPr>
              <a:t>: Google </a:t>
            </a:r>
            <a:r>
              <a:rPr lang="es-BO" sz="800" err="1">
                <a:solidFill>
                  <a:schemeClr val="bg1"/>
                </a:solidFill>
              </a:rPr>
              <a:t>Earth</a:t>
            </a:r>
            <a:endParaRPr lang="es-BO" sz="80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0756418-D1B0-0D93-1FF5-5D9136BB6596}"/>
              </a:ext>
            </a:extLst>
          </p:cNvPr>
          <p:cNvSpPr txBox="1"/>
          <p:nvPr/>
        </p:nvSpPr>
        <p:spPr>
          <a:xfrm>
            <a:off x="8948526" y="776527"/>
            <a:ext cx="3163747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b="1">
                <a:solidFill>
                  <a:schemeClr val="bg1"/>
                </a:solidFill>
              </a:rPr>
              <a:t>PANDO </a:t>
            </a:r>
            <a:r>
              <a:rPr lang="es-BO">
                <a:solidFill>
                  <a:schemeClr val="bg1"/>
                </a:solidFill>
              </a:rPr>
              <a:t>has more tan 300 </a:t>
            </a:r>
            <a:r>
              <a:rPr lang="es-BO" err="1">
                <a:solidFill>
                  <a:schemeClr val="bg1"/>
                </a:solidFill>
              </a:rPr>
              <a:t>agroextractive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communities</a:t>
            </a:r>
            <a:r>
              <a:rPr lang="es-BO">
                <a:solidFill>
                  <a:schemeClr val="bg1"/>
                </a:solidFill>
              </a:rPr>
              <a:t>.</a:t>
            </a:r>
            <a:endParaRPr lang="es-BO">
              <a:solidFill>
                <a:schemeClr val="bg1"/>
              </a:solidFill>
              <a:ea typeface="Calibri"/>
              <a:cs typeface="Calibri"/>
            </a:endParaRPr>
          </a:p>
          <a:p>
            <a:endParaRPr lang="es-BO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b="1">
                <a:solidFill>
                  <a:schemeClr val="bg1"/>
                </a:solidFill>
              </a:rPr>
              <a:t>PANDO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just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hold</a:t>
            </a:r>
            <a:r>
              <a:rPr lang="es-BO">
                <a:solidFill>
                  <a:schemeClr val="bg1"/>
                </a:solidFill>
              </a:rPr>
              <a:t> 3% </a:t>
            </a:r>
            <a:r>
              <a:rPr lang="es-BO" err="1">
                <a:solidFill>
                  <a:schemeClr val="bg1"/>
                </a:solidFill>
              </a:rPr>
              <a:t>of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annual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national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deforestation</a:t>
            </a:r>
            <a:r>
              <a:rPr lang="es-BO">
                <a:solidFill>
                  <a:schemeClr val="bg1"/>
                </a:solidFill>
              </a:rPr>
              <a:t> (aprox. 8000 ha per </a:t>
            </a:r>
            <a:r>
              <a:rPr lang="es-BO" err="1">
                <a:solidFill>
                  <a:schemeClr val="bg1"/>
                </a:solidFill>
              </a:rPr>
              <a:t>year</a:t>
            </a:r>
            <a:r>
              <a:rPr lang="es-BO">
                <a:solidFill>
                  <a:schemeClr val="bg1"/>
                </a:solidFill>
              </a:rPr>
              <a:t>).</a:t>
            </a:r>
            <a:endParaRPr lang="es-BO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BO" b="1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b="1">
                <a:solidFill>
                  <a:schemeClr val="bg1"/>
                </a:solidFill>
              </a:rPr>
              <a:t>PANDO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since</a:t>
            </a:r>
            <a:r>
              <a:rPr lang="es-BO">
                <a:solidFill>
                  <a:schemeClr val="bg1"/>
                </a:solidFill>
              </a:rPr>
              <a:t> 2010 </a:t>
            </a:r>
            <a:r>
              <a:rPr lang="es-BO" err="1">
                <a:solidFill>
                  <a:schemeClr val="bg1"/>
                </a:solidFill>
              </a:rPr>
              <a:t>to</a:t>
            </a:r>
            <a:r>
              <a:rPr lang="es-BO">
                <a:solidFill>
                  <a:schemeClr val="bg1"/>
                </a:solidFill>
              </a:rPr>
              <a:t> 2020, </a:t>
            </a:r>
            <a:r>
              <a:rPr lang="es-BO" err="1">
                <a:solidFill>
                  <a:schemeClr val="bg1"/>
                </a:solidFill>
              </a:rPr>
              <a:t>just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recorded</a:t>
            </a:r>
            <a:r>
              <a:rPr lang="es-BO">
                <a:solidFill>
                  <a:schemeClr val="bg1"/>
                </a:solidFill>
              </a:rPr>
              <a:t> a 4% </a:t>
            </a:r>
            <a:r>
              <a:rPr lang="es-BO" err="1">
                <a:solidFill>
                  <a:schemeClr val="bg1"/>
                </a:solidFill>
              </a:rPr>
              <a:t>of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its</a:t>
            </a:r>
            <a:r>
              <a:rPr lang="es-BO">
                <a:solidFill>
                  <a:schemeClr val="bg1"/>
                </a:solidFill>
              </a:rPr>
              <a:t> Surface </a:t>
            </a:r>
            <a:r>
              <a:rPr lang="es-BO" err="1">
                <a:solidFill>
                  <a:schemeClr val="bg1"/>
                </a:solidFill>
              </a:rPr>
              <a:t>with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fires</a:t>
            </a:r>
            <a:r>
              <a:rPr lang="es-BO">
                <a:solidFill>
                  <a:schemeClr val="bg1"/>
                </a:solidFill>
              </a:rPr>
              <a:t>.</a:t>
            </a:r>
            <a:endParaRPr lang="es-BO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BO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b="1">
                <a:solidFill>
                  <a:schemeClr val="bg1"/>
                </a:solidFill>
              </a:rPr>
              <a:t>PANDO</a:t>
            </a:r>
            <a:r>
              <a:rPr lang="es-BO">
                <a:solidFill>
                  <a:schemeClr val="bg1"/>
                </a:solidFill>
              </a:rPr>
              <a:t> has 92% (5,8 </a:t>
            </a:r>
            <a:r>
              <a:rPr lang="es-BO" err="1">
                <a:solidFill>
                  <a:schemeClr val="bg1"/>
                </a:solidFill>
              </a:rPr>
              <a:t>million</a:t>
            </a:r>
            <a:r>
              <a:rPr lang="es-BO">
                <a:solidFill>
                  <a:schemeClr val="bg1"/>
                </a:solidFill>
              </a:rPr>
              <a:t> ha) </a:t>
            </a:r>
            <a:r>
              <a:rPr lang="es-BO" err="1">
                <a:solidFill>
                  <a:schemeClr val="bg1"/>
                </a:solidFill>
              </a:rPr>
              <a:t>of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its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surface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covered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by</a:t>
            </a:r>
            <a:r>
              <a:rPr lang="es-BO">
                <a:solidFill>
                  <a:schemeClr val="bg1"/>
                </a:solidFill>
              </a:rPr>
              <a:t> </a:t>
            </a:r>
            <a:r>
              <a:rPr lang="es-BO" err="1">
                <a:solidFill>
                  <a:schemeClr val="bg1"/>
                </a:solidFill>
              </a:rPr>
              <a:t>forests</a:t>
            </a:r>
            <a:r>
              <a:rPr lang="es-BO">
                <a:solidFill>
                  <a:schemeClr val="bg1"/>
                </a:solidFill>
              </a:rPr>
              <a:t> </a:t>
            </a:r>
            <a:endParaRPr lang="es-BO" b="1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s-BO" b="1">
                <a:solidFill>
                  <a:schemeClr val="bg1"/>
                </a:solidFill>
              </a:rPr>
              <a:t>         </a:t>
            </a:r>
            <a:endParaRPr lang="es-BO" b="1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s-BO" b="1">
                <a:solidFill>
                  <a:schemeClr val="bg1"/>
                </a:solidFill>
              </a:rPr>
              <a:t>         ... </a:t>
            </a:r>
            <a:r>
              <a:rPr lang="es-BO" b="1" err="1">
                <a:solidFill>
                  <a:schemeClr val="bg1"/>
                </a:solidFill>
              </a:rPr>
              <a:t>but</a:t>
            </a:r>
            <a:r>
              <a:rPr lang="es-BO" b="1">
                <a:solidFill>
                  <a:schemeClr val="bg1"/>
                </a:solidFill>
              </a:rPr>
              <a:t>, </a:t>
            </a:r>
            <a:r>
              <a:rPr lang="es-BO" b="1" err="1">
                <a:solidFill>
                  <a:schemeClr val="bg1"/>
                </a:solidFill>
              </a:rPr>
              <a:t>why</a:t>
            </a:r>
            <a:r>
              <a:rPr lang="es-BO" b="1">
                <a:solidFill>
                  <a:schemeClr val="bg1"/>
                </a:solidFill>
              </a:rPr>
              <a:t>?</a:t>
            </a:r>
            <a:endParaRPr lang="es-BO" b="1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AF6D3BE-7904-3435-A3EE-CB5B73782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362" y="6030342"/>
            <a:ext cx="1911570" cy="7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5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A795B16-2D33-324A-9868-21E67EE92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4" r="12256"/>
          <a:stretch/>
        </p:blipFill>
        <p:spPr>
          <a:xfrm>
            <a:off x="3529069" y="-98954"/>
            <a:ext cx="3250746" cy="3752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CC56F70-BE4A-A249-A893-D92DC195E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r="14704"/>
          <a:stretch/>
        </p:blipFill>
        <p:spPr>
          <a:xfrm>
            <a:off x="0" y="-86875"/>
            <a:ext cx="3462497" cy="37520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D2CEE12-3BAD-F849-848E-CF93D57D66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39"/>
          <a:stretch/>
        </p:blipFill>
        <p:spPr>
          <a:xfrm>
            <a:off x="6827726" y="-93642"/>
            <a:ext cx="3098573" cy="37588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6915F9-623B-C308-46CA-FE43A5D16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91" y="3637520"/>
            <a:ext cx="2181200" cy="32472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68DFFAA-C211-5864-53A3-D2CE7B1D2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82" y="3655220"/>
            <a:ext cx="4528794" cy="3236107"/>
          </a:xfrm>
          <a:prstGeom prst="rect">
            <a:avLst/>
          </a:prstGeom>
        </p:spPr>
      </p:pic>
      <p:pic>
        <p:nvPicPr>
          <p:cNvPr id="9" name="Marcador de contenido 15">
            <a:extLst>
              <a:ext uri="{FF2B5EF4-FFF2-40B4-BE49-F238E27FC236}">
                <a16:creationId xmlns:a16="http://schemas.microsoft.com/office/drawing/2014/main" id="{57F83E7F-4F8F-0FC0-844E-32AF48E38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14"/>
          <a:stretch/>
        </p:blipFill>
        <p:spPr>
          <a:xfrm>
            <a:off x="9972520" y="-94215"/>
            <a:ext cx="2539405" cy="3768263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EA41394-7802-C73D-881C-7B59CE61D1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3" r="27301"/>
          <a:stretch/>
        </p:blipFill>
        <p:spPr>
          <a:xfrm>
            <a:off x="-18746" y="3639032"/>
            <a:ext cx="2181200" cy="323921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A83A31C-1E1E-72E5-1280-2C6572631A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408" t="-179" r="9548" b="-73"/>
          <a:stretch/>
        </p:blipFill>
        <p:spPr>
          <a:xfrm>
            <a:off x="4481349" y="3639082"/>
            <a:ext cx="3159152" cy="32353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C8D5BE7-461E-2950-BE80-824D5352CB39}"/>
              </a:ext>
            </a:extLst>
          </p:cNvPr>
          <p:cNvSpPr txBox="1"/>
          <p:nvPr/>
        </p:nvSpPr>
        <p:spPr>
          <a:xfrm>
            <a:off x="7878505" y="6645541"/>
            <a:ext cx="2437273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BO" sz="800" err="1">
                <a:solidFill>
                  <a:schemeClr val="bg1"/>
                </a:solidFill>
              </a:rPr>
              <a:t>Photos</a:t>
            </a:r>
            <a:r>
              <a:rPr lang="es-BO" sz="800">
                <a:solidFill>
                  <a:schemeClr val="bg1"/>
                </a:solidFill>
              </a:rPr>
              <a:t>: Conservación Amazónica- ACEAA</a:t>
            </a:r>
          </a:p>
        </p:txBody>
      </p:sp>
      <p:sp>
        <p:nvSpPr>
          <p:cNvPr id="12" name="Google Shape;127;p20">
            <a:extLst>
              <a:ext uri="{FF2B5EF4-FFF2-40B4-BE49-F238E27FC236}">
                <a16:creationId xmlns:a16="http://schemas.microsoft.com/office/drawing/2014/main" id="{C4EC6A8C-E1F6-E17A-D21B-A45EEACEC9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86626" y="106789"/>
            <a:ext cx="2305557" cy="596497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Brazil Nut</a:t>
            </a:r>
            <a:endParaRPr lang="es-BO" sz="3200" b="1">
              <a:solidFill>
                <a:schemeClr val="bg1"/>
              </a:solidFill>
              <a:effectLst/>
              <a:latin typeface="Arial"/>
              <a:ea typeface="Calibri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E63C455-FD7F-DCB7-8604-EE88CDCB1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923221"/>
            <a:ext cx="1911570" cy="7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2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947F822-A2C5-B05B-2D23-1D707BC12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705" y="4474498"/>
            <a:ext cx="1921233" cy="720165"/>
          </a:xfrm>
          <a:prstGeom prst="rect">
            <a:avLst/>
          </a:prstGeom>
        </p:spPr>
      </p:pic>
      <p:pic>
        <p:nvPicPr>
          <p:cNvPr id="2" name="Picture 3" descr="Captura de Pantalla 2019-08-22 a la(s) 11.23.03.png">
            <a:extLst>
              <a:ext uri="{FF2B5EF4-FFF2-40B4-BE49-F238E27FC236}">
                <a16:creationId xmlns:a16="http://schemas.microsoft.com/office/drawing/2014/main" id="{C97BC70B-1A00-FC88-0E17-F23752967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r="16353" b="16280"/>
          <a:stretch/>
        </p:blipFill>
        <p:spPr>
          <a:xfrm>
            <a:off x="302025" y="769554"/>
            <a:ext cx="2906109" cy="4236642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F42A3D1E-3400-4615-4AA2-BC0EBD81F9D4}"/>
              </a:ext>
            </a:extLst>
          </p:cNvPr>
          <p:cNvSpPr txBox="1"/>
          <p:nvPr/>
        </p:nvSpPr>
        <p:spPr>
          <a:xfrm>
            <a:off x="817083" y="5307604"/>
            <a:ext cx="3813837" cy="80021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800" b="1">
                <a:solidFill>
                  <a:schemeClr val="bg1"/>
                </a:solidFill>
                <a:latin typeface="Arial"/>
                <a:cs typeface="Arial"/>
              </a:rPr>
              <a:t>8,4 </a:t>
            </a:r>
            <a:r>
              <a:rPr lang="es-ES" sz="2800" err="1">
                <a:solidFill>
                  <a:schemeClr val="bg1"/>
                </a:solidFill>
                <a:latin typeface="Arial"/>
                <a:cs typeface="Arial"/>
              </a:rPr>
              <a:t>million</a:t>
            </a:r>
            <a:r>
              <a:rPr lang="es-ES" sz="2800">
                <a:solidFill>
                  <a:schemeClr val="bg1"/>
                </a:solidFill>
                <a:latin typeface="Arial"/>
                <a:cs typeface="Arial"/>
              </a:rPr>
              <a:t> ha</a:t>
            </a:r>
            <a:endParaRPr lang="es-ES" sz="2800" baseline="3000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s-ES">
                <a:solidFill>
                  <a:schemeClr val="bg1"/>
                </a:solidFill>
                <a:latin typeface="Arial"/>
                <a:cs typeface="Arial"/>
              </a:rPr>
              <a:t> (7% Bolivia)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6499F345-3754-7091-106E-6EAE1E3F3D27}"/>
              </a:ext>
            </a:extLst>
          </p:cNvPr>
          <p:cNvSpPr/>
          <p:nvPr/>
        </p:nvSpPr>
        <p:spPr>
          <a:xfrm>
            <a:off x="5134772" y="5309168"/>
            <a:ext cx="6157103" cy="80021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There are </a:t>
            </a:r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20,5 million Brazil nut trees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 into the Bolivian Amazon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81DC2E-A5AE-4E5E-0B36-2D60D93CC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77" t="45787" r="31910" b="20996"/>
          <a:stretch/>
        </p:blipFill>
        <p:spPr>
          <a:xfrm rot="-5400000">
            <a:off x="9279165" y="1596147"/>
            <a:ext cx="2956345" cy="249013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F48E347-8A2B-CEFB-E16E-A28AB83B3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2529" r="2962" b="3316"/>
          <a:stretch/>
        </p:blipFill>
        <p:spPr bwMode="auto">
          <a:xfrm>
            <a:off x="3435226" y="943453"/>
            <a:ext cx="5844726" cy="389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5B328731-D9EE-8935-5FBF-8F310C4062D6}"/>
              </a:ext>
            </a:extLst>
          </p:cNvPr>
          <p:cNvSpPr txBox="1"/>
          <p:nvPr/>
        </p:nvSpPr>
        <p:spPr>
          <a:xfrm>
            <a:off x="-564" y="230192"/>
            <a:ext cx="2976079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  <a:latin typeface="Arial"/>
                <a:cs typeface="Arial"/>
              </a:rPr>
              <a:t> (</a:t>
            </a:r>
            <a:r>
              <a:rPr lang="es-ES_tradnl" b="1" i="1" err="1">
                <a:solidFill>
                  <a:schemeClr val="bg1"/>
                </a:solidFill>
                <a:latin typeface="Arial"/>
                <a:cs typeface="Arial"/>
              </a:rPr>
              <a:t>Bertholletia</a:t>
            </a:r>
            <a:r>
              <a:rPr lang="es-ES_tradnl" b="1" i="1">
                <a:solidFill>
                  <a:schemeClr val="bg1"/>
                </a:solidFill>
                <a:latin typeface="Arial"/>
                <a:cs typeface="Arial"/>
              </a:rPr>
              <a:t> excelsa</a:t>
            </a:r>
            <a:r>
              <a:rPr lang="es-ES_tradnl" b="1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512595D-86EF-6826-A6DD-DEABD9B21A9B}"/>
              </a:ext>
            </a:extLst>
          </p:cNvPr>
          <p:cNvSpPr txBox="1"/>
          <p:nvPr/>
        </p:nvSpPr>
        <p:spPr>
          <a:xfrm>
            <a:off x="813988" y="6218483"/>
            <a:ext cx="1875835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BO" sz="800" err="1"/>
              <a:t>Source</a:t>
            </a:r>
            <a:r>
              <a:rPr lang="es-BO" sz="800"/>
              <a:t>: Conservación Amazónica-ACEAA</a:t>
            </a:r>
          </a:p>
        </p:txBody>
      </p:sp>
      <p:sp>
        <p:nvSpPr>
          <p:cNvPr id="12" name="Google Shape;127;p20">
            <a:extLst>
              <a:ext uri="{FF2B5EF4-FFF2-40B4-BE49-F238E27FC236}">
                <a16:creationId xmlns:a16="http://schemas.microsoft.com/office/drawing/2014/main" id="{B780CD19-541A-D141-D027-704CDC301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86626" y="106789"/>
            <a:ext cx="2305557" cy="596497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Brazil Nut</a:t>
            </a:r>
            <a:endParaRPr lang="es-BO" sz="3200" b="1">
              <a:solidFill>
                <a:schemeClr val="bg1"/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068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A picture containing ground, person, outdoor, rock&#10;&#10;Description automatically generated">
            <a:extLst>
              <a:ext uri="{FF2B5EF4-FFF2-40B4-BE49-F238E27FC236}">
                <a16:creationId xmlns:a16="http://schemas.microsoft.com/office/drawing/2014/main" id="{78B54A7C-6349-A3B0-4164-D40922747F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9296" t="-34" r="9919" b="96"/>
          <a:stretch/>
        </p:blipFill>
        <p:spPr>
          <a:xfrm>
            <a:off x="6484479" y="2342"/>
            <a:ext cx="4716489" cy="68491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</p:pic>
      <p:pic>
        <p:nvPicPr>
          <p:cNvPr id="7" name="Picture 11" descr="A picture containing tree, outdoor, plant, conifer&#10;&#10;Description automatically generated">
            <a:extLst>
              <a:ext uri="{FF2B5EF4-FFF2-40B4-BE49-F238E27FC236}">
                <a16:creationId xmlns:a16="http://schemas.microsoft.com/office/drawing/2014/main" id="{17C4545E-A40C-0AD9-0A17-605279CC4E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3494" r="5463"/>
          <a:stretch/>
        </p:blipFill>
        <p:spPr>
          <a:xfrm>
            <a:off x="570062" y="-3837"/>
            <a:ext cx="4725288" cy="695390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A6872B63-B7B2-A366-944D-F77B4E2659D6}"/>
              </a:ext>
            </a:extLst>
          </p:cNvPr>
          <p:cNvSpPr txBox="1"/>
          <p:nvPr/>
        </p:nvSpPr>
        <p:spPr>
          <a:xfrm>
            <a:off x="1104836" y="1428319"/>
            <a:ext cx="3658187" cy="400109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2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Local </a:t>
            </a:r>
            <a:r>
              <a:rPr lang="es-ES" sz="32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level</a:t>
            </a:r>
            <a:r>
              <a:rPr lang="es-ES" sz="32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:</a:t>
            </a:r>
          </a:p>
          <a:p>
            <a:pPr>
              <a:defRPr/>
            </a:pPr>
            <a:endParaRPr lang="es-ES" sz="2400" b="1">
              <a:solidFill>
                <a:prstClr val="black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+ 120,000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tons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of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Brazil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nut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in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shell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,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anually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s-ES" b="1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+ 90,000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people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works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in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the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Brazil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nut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value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chain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s-ES" b="1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For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local 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communities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,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Brazil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nut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recollection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means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more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than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50%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of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the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 anual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income</a:t>
            </a:r>
            <a:endParaRPr lang="es-ES" b="1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es-ES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BCC5509F-BEB5-F5CB-6465-3CC654C0E51C}"/>
              </a:ext>
            </a:extLst>
          </p:cNvPr>
          <p:cNvSpPr txBox="1"/>
          <p:nvPr/>
        </p:nvSpPr>
        <p:spPr>
          <a:xfrm>
            <a:off x="6851429" y="1978989"/>
            <a:ext cx="3982361" cy="28931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2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National</a:t>
            </a:r>
            <a:r>
              <a:rPr lang="es-ES" sz="32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32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level</a:t>
            </a:r>
            <a:endParaRPr lang="es-ES" sz="3200" b="1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es-ES" sz="2400" b="1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20-26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thousand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tons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of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peeled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Brazil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nut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is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exported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annually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Bolivia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exports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near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75%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of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the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global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demand</a:t>
            </a:r>
            <a:endParaRPr lang="es-ES" b="1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Brazil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nut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is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the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first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non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traditional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export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item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for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Bolivia ($180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million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ES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average</a:t>
            </a:r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80072A-58CB-50A7-4E75-2804F29EF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2362" y="6030342"/>
            <a:ext cx="1911570" cy="7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23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F412A3-B3FB-57F5-F46E-97B8EB4C7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9" t="10310" r="9718" b="5806"/>
          <a:stretch/>
        </p:blipFill>
        <p:spPr>
          <a:xfrm>
            <a:off x="2425464" y="842283"/>
            <a:ext cx="7121020" cy="550315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2D6A95-7A59-2D77-90C3-D5E4B9F1D115}"/>
              </a:ext>
            </a:extLst>
          </p:cNvPr>
          <p:cNvSpPr txBox="1"/>
          <p:nvPr/>
        </p:nvSpPr>
        <p:spPr>
          <a:xfrm rot="16200000">
            <a:off x="864972" y="3259723"/>
            <a:ext cx="243428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BO" sz="1600" b="1" err="1">
                <a:solidFill>
                  <a:srgbClr val="C00000"/>
                </a:solidFill>
                <a:latin typeface="Arial"/>
                <a:cs typeface="Arial"/>
              </a:rPr>
              <a:t>Brazil</a:t>
            </a:r>
            <a:r>
              <a:rPr lang="es-BO" sz="160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s-BO" sz="1600" b="1" err="1">
                <a:solidFill>
                  <a:srgbClr val="C00000"/>
                </a:solidFill>
                <a:latin typeface="Arial"/>
                <a:cs typeface="Arial"/>
              </a:rPr>
              <a:t>nut</a:t>
            </a:r>
            <a:r>
              <a:rPr lang="es-BO" sz="160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s-BO" sz="1600" b="1" err="1">
                <a:solidFill>
                  <a:srgbClr val="C00000"/>
                </a:solidFill>
                <a:latin typeface="Arial"/>
                <a:cs typeface="Arial"/>
              </a:rPr>
              <a:t>Tons</a:t>
            </a:r>
            <a:r>
              <a:rPr lang="es-BO" sz="1600" b="1">
                <a:solidFill>
                  <a:srgbClr val="C00000"/>
                </a:solidFill>
                <a:latin typeface="Arial"/>
                <a:cs typeface="Arial"/>
              </a:rPr>
              <a:t> (t)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2624C2-ACFC-3897-86AB-64C963C88A55}"/>
              </a:ext>
            </a:extLst>
          </p:cNvPr>
          <p:cNvSpPr txBox="1"/>
          <p:nvPr/>
        </p:nvSpPr>
        <p:spPr>
          <a:xfrm rot="16200000">
            <a:off x="8716180" y="3259723"/>
            <a:ext cx="208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BO" sz="1600" b="1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Million</a:t>
            </a:r>
            <a:r>
              <a:rPr lang="es-BO" sz="1600" b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BO" sz="1600" b="1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dolars</a:t>
            </a:r>
            <a:r>
              <a:rPr lang="es-BO" sz="1600" b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(MM)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6AA1D47-A83C-4982-A313-AC327A15F708}"/>
              </a:ext>
            </a:extLst>
          </p:cNvPr>
          <p:cNvSpPr txBox="1"/>
          <p:nvPr/>
        </p:nvSpPr>
        <p:spPr>
          <a:xfrm>
            <a:off x="5537200" y="6395878"/>
            <a:ext cx="11176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BO" sz="1400" b="1" err="1">
                <a:latin typeface="Arial"/>
                <a:cs typeface="Arial"/>
              </a:rPr>
              <a:t>Year</a:t>
            </a:r>
            <a:endParaRPr lang="es-BO" sz="1400" b="1">
              <a:latin typeface="Arial"/>
              <a:cs typeface="Arial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FE3F4D0-413E-E5CF-A82B-1D93E978CD04}"/>
              </a:ext>
            </a:extLst>
          </p:cNvPr>
          <p:cNvSpPr txBox="1"/>
          <p:nvPr/>
        </p:nvSpPr>
        <p:spPr>
          <a:xfrm>
            <a:off x="581899" y="6438735"/>
            <a:ext cx="2353472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BO" sz="800" err="1">
                <a:latin typeface="Arial"/>
                <a:cs typeface="Arial"/>
              </a:rPr>
              <a:t>Source</a:t>
            </a:r>
            <a:r>
              <a:rPr lang="es-BO" sz="800">
                <a:latin typeface="Arial"/>
                <a:cs typeface="Arial"/>
              </a:rPr>
              <a:t>: IBCE (https://ibce.org.bo)</a:t>
            </a:r>
          </a:p>
        </p:txBody>
      </p:sp>
      <p:sp>
        <p:nvSpPr>
          <p:cNvPr id="4" name="Google Shape;127;p20">
            <a:extLst>
              <a:ext uri="{FF2B5EF4-FFF2-40B4-BE49-F238E27FC236}">
                <a16:creationId xmlns:a16="http://schemas.microsoft.com/office/drawing/2014/main" id="{CA88AAC9-6F19-4BBA-D776-3F2ADD7FD4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8781" y="80514"/>
            <a:ext cx="11528384" cy="701600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Arial"/>
              </a:rPr>
              <a:t>Bolivian's Brazil nut exportation (2005-2022)</a:t>
            </a:r>
            <a:endParaRPr lang="es-BO" sz="3200" b="1">
              <a:solidFill>
                <a:schemeClr val="accent5">
                  <a:lumMod val="50000"/>
                </a:schemeClr>
              </a:solidFill>
              <a:effectLst/>
              <a:latin typeface="Arial"/>
              <a:ea typeface="Calibri"/>
              <a:cs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6C71FE-61B5-D0BB-5A44-406E5DD87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843" y="6175859"/>
            <a:ext cx="1921233" cy="72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904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13</Slides>
  <Notes>6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Forest-based economy: An alternative to promote resilience in the northern Bolivian Amazon</vt:lpstr>
      <vt:lpstr>Presentación de PowerPoint</vt:lpstr>
      <vt:lpstr>Bolivian Amazon Primary Forest Loss</vt:lpstr>
      <vt:lpstr>Presentación de PowerPoint</vt:lpstr>
      <vt:lpstr>Presentación de PowerPoint</vt:lpstr>
      <vt:lpstr>Brazil Nut</vt:lpstr>
      <vt:lpstr>Brazil Nut</vt:lpstr>
      <vt:lpstr>Presentación de PowerPoint</vt:lpstr>
      <vt:lpstr>Bolivian's Brazil nut exportation (2005-2022)</vt:lpstr>
      <vt:lpstr>Asaí </vt:lpstr>
      <vt:lpstr>Asaí 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Forest-based economy: An alternative to promote resilience in the northern of Bolivian Amazon</dc:title>
  <dc:creator>Marcos Terán</dc:creator>
  <cp:revision>2</cp:revision>
  <dcterms:created xsi:type="dcterms:W3CDTF">2023-10-19T03:10:02Z</dcterms:created>
  <dcterms:modified xsi:type="dcterms:W3CDTF">2023-10-24T19:57:23Z</dcterms:modified>
</cp:coreProperties>
</file>